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D8DD"/>
    <a:srgbClr val="F5EF7F"/>
    <a:srgbClr val="0EBABE"/>
    <a:srgbClr val="E1D7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slide" Target="../slides/slide8.xml"/><Relationship Id="rId3" Type="http://schemas.openxmlformats.org/officeDocument/2006/relationships/slide" Target="../slides/slide3.xml"/><Relationship Id="rId7" Type="http://schemas.openxmlformats.org/officeDocument/2006/relationships/slide" Target="../slides/slide7.xml"/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6.xml"/><Relationship Id="rId11" Type="http://schemas.openxmlformats.org/officeDocument/2006/relationships/slide" Target="../slides/slide9.xml"/><Relationship Id="rId5" Type="http://schemas.openxmlformats.org/officeDocument/2006/relationships/slide" Target="../slides/slide5.xml"/><Relationship Id="rId10" Type="http://schemas.openxmlformats.org/officeDocument/2006/relationships/image" Target="../media/image1.png"/><Relationship Id="rId4" Type="http://schemas.openxmlformats.org/officeDocument/2006/relationships/slide" Target="../slides/slide4.xml"/><Relationship Id="rId9" Type="http://schemas.openxmlformats.org/officeDocument/2006/relationships/slide" Target="../slides/slide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017EE-B1A3-483F-9A6A-F54658E748D4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4EA6B-A59D-4227-97FA-B0638483E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54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-6448" y="476672"/>
            <a:ext cx="914400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4844" y="1399332"/>
            <a:ext cx="5182344" cy="158660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5736" y="2840732"/>
            <a:ext cx="5184576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017EE-B1A3-483F-9A6A-F54658E748D4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4EA6B-A59D-4227-97FA-B0638483EEA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2580" y="2204864"/>
            <a:ext cx="1833116" cy="360040"/>
          </a:xfrm>
          <a:prstGeom prst="rect">
            <a:avLst/>
          </a:prstGeom>
          <a:solidFill>
            <a:srgbClr val="0EBA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/>
              <a:t>CHILD</a:t>
            </a:r>
            <a:r>
              <a:rPr lang="id-ID" b="1" baseline="0" dirty="0" smtClean="0"/>
              <a:t> ABUSE</a:t>
            </a:r>
            <a:endParaRPr lang="en-US" b="1" dirty="0"/>
          </a:p>
        </p:txBody>
      </p:sp>
      <p:sp>
        <p:nvSpPr>
          <p:cNvPr id="9" name="Rectangle 8"/>
          <p:cNvSpPr/>
          <p:nvPr userDrawn="1"/>
        </p:nvSpPr>
        <p:spPr>
          <a:xfrm>
            <a:off x="2580" y="2780928"/>
            <a:ext cx="1833116" cy="3600400"/>
          </a:xfrm>
          <a:prstGeom prst="rect">
            <a:avLst/>
          </a:prstGeom>
          <a:solidFill>
            <a:srgbClr val="11D8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l">
              <a:lnSpc>
                <a:spcPct val="100000"/>
              </a:lnSpc>
              <a:buFont typeface="Wingdings" pitchFamily="2" charset="2"/>
              <a:buChar char="§"/>
            </a:pPr>
            <a:r>
              <a:rPr lang="id-ID" sz="1600" baseline="0" dirty="0" smtClean="0">
                <a:hlinkClick r:id="rId2" action="ppaction://hlinksldjump"/>
              </a:rPr>
              <a:t>PENGERTIAN</a:t>
            </a:r>
            <a:endParaRPr lang="id-ID" sz="1600" baseline="0" dirty="0" smtClean="0"/>
          </a:p>
          <a:p>
            <a:pPr marL="285750" indent="-285750" algn="l">
              <a:lnSpc>
                <a:spcPct val="100000"/>
              </a:lnSpc>
              <a:buFont typeface="Wingdings" pitchFamily="2" charset="2"/>
              <a:buChar char="§"/>
            </a:pPr>
            <a:r>
              <a:rPr lang="id-ID" sz="1600" baseline="0" dirty="0" smtClean="0">
                <a:hlinkClick r:id="rId3" action="ppaction://hlinksldjump"/>
              </a:rPr>
              <a:t>BENTUK KEKERASAN</a:t>
            </a:r>
            <a:endParaRPr lang="id-ID" sz="1600" baseline="0" dirty="0" smtClean="0"/>
          </a:p>
          <a:p>
            <a:pPr marL="285750" indent="-285750" algn="l">
              <a:lnSpc>
                <a:spcPct val="100000"/>
              </a:lnSpc>
              <a:buFont typeface="Wingdings" pitchFamily="2" charset="2"/>
              <a:buChar char="§"/>
            </a:pPr>
            <a:r>
              <a:rPr lang="id-ID" sz="1600" baseline="0" dirty="0" smtClean="0">
                <a:hlinkClick r:id="rId4" action="ppaction://hlinksldjump"/>
              </a:rPr>
              <a:t>PENYEBAB CHILD ABUSE</a:t>
            </a:r>
            <a:endParaRPr lang="id-ID" sz="1600" baseline="0" dirty="0" smtClean="0"/>
          </a:p>
          <a:p>
            <a:pPr marL="285750" indent="-285750" algn="l">
              <a:lnSpc>
                <a:spcPct val="100000"/>
              </a:lnSpc>
              <a:buFont typeface="Wingdings" pitchFamily="2" charset="2"/>
              <a:buChar char="§"/>
            </a:pPr>
            <a:r>
              <a:rPr lang="id-ID" sz="1600" baseline="0" dirty="0" smtClean="0">
                <a:hlinkClick r:id="rId5" action="ppaction://hlinksldjump"/>
              </a:rPr>
              <a:t>HUKUMAN</a:t>
            </a:r>
            <a:r>
              <a:rPr lang="id-ID" sz="1600" baseline="0" dirty="0" smtClean="0"/>
              <a:t> </a:t>
            </a:r>
          </a:p>
          <a:p>
            <a:pPr marL="285750" indent="-285750" algn="l">
              <a:lnSpc>
                <a:spcPct val="100000"/>
              </a:lnSpc>
              <a:buFont typeface="Wingdings" pitchFamily="2" charset="2"/>
              <a:buChar char="§"/>
            </a:pPr>
            <a:r>
              <a:rPr lang="id-ID" sz="1600" baseline="0" dirty="0" smtClean="0">
                <a:hlinkClick r:id="rId6" action="ppaction://hlinksldjump"/>
              </a:rPr>
              <a:t>PENCEGAHAN</a:t>
            </a:r>
            <a:endParaRPr lang="id-ID" sz="1600" baseline="0" dirty="0" smtClean="0"/>
          </a:p>
          <a:p>
            <a:pPr marL="285750" indent="-285750" algn="l">
              <a:lnSpc>
                <a:spcPct val="100000"/>
              </a:lnSpc>
              <a:buFont typeface="Wingdings" pitchFamily="2" charset="2"/>
              <a:buChar char="§"/>
            </a:pPr>
            <a:r>
              <a:rPr lang="id-ID" sz="1600" baseline="0" dirty="0" smtClean="0">
                <a:hlinkClick r:id="rId7" action="ppaction://hlinksldjump"/>
              </a:rPr>
              <a:t>PENANGGULANGAN</a:t>
            </a:r>
            <a:endParaRPr lang="id-ID" sz="1600" baseline="0" dirty="0" smtClean="0"/>
          </a:p>
          <a:p>
            <a:pPr marL="285750" indent="-285750" algn="l">
              <a:lnSpc>
                <a:spcPct val="100000"/>
              </a:lnSpc>
              <a:buFont typeface="Wingdings" pitchFamily="2" charset="2"/>
              <a:buChar char="§"/>
            </a:pPr>
            <a:r>
              <a:rPr lang="id-ID" sz="1600" baseline="0" dirty="0" smtClean="0">
                <a:hlinkClick r:id="rId8" action="ppaction://hlinksldjump"/>
              </a:rPr>
              <a:t>KOMISI PERLINDUNGAN ANAK (KPAI)</a:t>
            </a:r>
            <a:endParaRPr lang="id-ID" sz="1600" baseline="0" dirty="0" smtClean="0"/>
          </a:p>
          <a:p>
            <a:pPr algn="l"/>
            <a:endParaRPr lang="en-US" sz="170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81328"/>
            <a:ext cx="9144000" cy="5040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2580" y="1052736"/>
            <a:ext cx="1833116" cy="360040"/>
          </a:xfrm>
          <a:prstGeom prst="rect">
            <a:avLst/>
          </a:prstGeom>
          <a:solidFill>
            <a:srgbClr val="E1D7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/>
              <a:t>MORE</a:t>
            </a:r>
            <a:endParaRPr lang="en-US" b="1" dirty="0"/>
          </a:p>
        </p:txBody>
      </p:sp>
      <p:sp>
        <p:nvSpPr>
          <p:cNvPr id="7" name="Rectangle 6"/>
          <p:cNvSpPr/>
          <p:nvPr userDrawn="1"/>
        </p:nvSpPr>
        <p:spPr>
          <a:xfrm>
            <a:off x="-6448" y="548680"/>
            <a:ext cx="9150448" cy="5040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835695" y="1052736"/>
            <a:ext cx="7301857" cy="5328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 userDrawn="1"/>
        </p:nvSpPr>
        <p:spPr>
          <a:xfrm>
            <a:off x="109116" y="1628800"/>
            <a:ext cx="1620044" cy="28803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d-ID" sz="1200" dirty="0" smtClean="0">
                <a:solidFill>
                  <a:schemeClr val="bg1">
                    <a:lumMod val="75000"/>
                  </a:schemeClr>
                </a:solidFill>
              </a:rPr>
              <a:t>Masukkan Teks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5" name="Google Shape;524;p37"/>
          <p:cNvGrpSpPr/>
          <p:nvPr userDrawn="1"/>
        </p:nvGrpSpPr>
        <p:grpSpPr>
          <a:xfrm>
            <a:off x="251520" y="1675467"/>
            <a:ext cx="190701" cy="194698"/>
            <a:chOff x="3951850" y="2985350"/>
            <a:chExt cx="407950" cy="416500"/>
          </a:xfrm>
          <a:solidFill>
            <a:schemeClr val="tx1"/>
          </a:solidFill>
        </p:grpSpPr>
        <p:sp>
          <p:nvSpPr>
            <p:cNvPr id="16" name="Google Shape;525;p37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grpFill/>
            <a:ln w="12175" cap="rnd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526;p37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grpFill/>
            <a:ln w="12175" cap="rnd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527;p37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grpFill/>
            <a:ln w="12175" cap="rnd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528;p37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grpFill/>
            <a:ln w="12175" cap="rnd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Rectangle 19"/>
          <p:cNvSpPr/>
          <p:nvPr userDrawn="1"/>
        </p:nvSpPr>
        <p:spPr>
          <a:xfrm>
            <a:off x="2580" y="6381328"/>
            <a:ext cx="1833116" cy="360040"/>
          </a:xfrm>
          <a:prstGeom prst="rect">
            <a:avLst/>
          </a:prstGeom>
          <a:solidFill>
            <a:srgbClr val="E1D7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b="1" dirty="0" smtClean="0"/>
              <a:t>Find</a:t>
            </a:r>
            <a:r>
              <a:rPr lang="id-ID" sz="1600" b="1" baseline="0" dirty="0" smtClean="0"/>
              <a:t> Me</a:t>
            </a:r>
            <a:endParaRPr lang="en-US" b="1" dirty="0"/>
          </a:p>
        </p:txBody>
      </p:sp>
      <p:sp>
        <p:nvSpPr>
          <p:cNvPr id="31" name="TextBox 30"/>
          <p:cNvSpPr txBox="1"/>
          <p:nvPr userDrawn="1"/>
        </p:nvSpPr>
        <p:spPr>
          <a:xfrm>
            <a:off x="1295128" y="188640"/>
            <a:ext cx="36369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>
                <a:latin typeface="Magneto" pitchFamily="82" charset="0"/>
              </a:rPr>
              <a:t>Pembelajaran</a:t>
            </a:r>
            <a:r>
              <a:rPr lang="id-ID" baseline="0" dirty="0" smtClean="0">
                <a:latin typeface="Magneto" pitchFamily="82" charset="0"/>
              </a:rPr>
              <a:t> Menarik</a:t>
            </a:r>
          </a:p>
          <a:p>
            <a:r>
              <a:rPr lang="id-ID" sz="1100" baseline="0" dirty="0" smtClean="0">
                <a:solidFill>
                  <a:schemeClr val="bg1"/>
                </a:solidFill>
                <a:latin typeface="OCR A Extended" pitchFamily="50" charset="0"/>
                <a:cs typeface="Arabic Typesetting" pitchFamily="66" charset="-78"/>
              </a:rPr>
              <a:t>http://syfa.school.blog</a:t>
            </a:r>
            <a:endParaRPr lang="en-US" sz="1100" dirty="0">
              <a:solidFill>
                <a:schemeClr val="bg1"/>
              </a:solidFill>
              <a:latin typeface="OCR A Extended" pitchFamily="50" charset="0"/>
              <a:cs typeface="Arabic Typesetting" pitchFamily="66" charset="-78"/>
            </a:endParaRPr>
          </a:p>
        </p:txBody>
      </p:sp>
      <p:grpSp>
        <p:nvGrpSpPr>
          <p:cNvPr id="37" name="Google Shape;403;p37"/>
          <p:cNvGrpSpPr/>
          <p:nvPr userDrawn="1"/>
        </p:nvGrpSpPr>
        <p:grpSpPr>
          <a:xfrm>
            <a:off x="323528" y="114261"/>
            <a:ext cx="843741" cy="722451"/>
            <a:chOff x="1934025" y="1001650"/>
            <a:chExt cx="415300" cy="355600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38" name="Google Shape;404;p37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38100" cap="rnd" cmpd="sng">
              <a:solidFill>
                <a:srgbClr val="0EBAB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n w="381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9" name="Google Shape;405;p37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38100" cap="rnd" cmpd="sng">
              <a:solidFill>
                <a:srgbClr val="0EBAB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n w="381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0" name="Google Shape;406;p37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0EBAB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n w="381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1" name="Google Shape;407;p37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0EBAB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n w="38100">
                  <a:solidFill>
                    <a:schemeClr val="tx1"/>
                  </a:solidFill>
                </a:ln>
              </a:endParaRPr>
            </a:p>
          </p:txBody>
        </p:sp>
      </p:grpSp>
      <p:grpSp>
        <p:nvGrpSpPr>
          <p:cNvPr id="32" name="Google Shape;403;p37"/>
          <p:cNvGrpSpPr/>
          <p:nvPr userDrawn="1"/>
        </p:nvGrpSpPr>
        <p:grpSpPr>
          <a:xfrm>
            <a:off x="363446" y="188640"/>
            <a:ext cx="752170" cy="644044"/>
            <a:chOff x="1934025" y="1001650"/>
            <a:chExt cx="415300" cy="355600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33" name="Google Shape;404;p37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38100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n w="381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4" name="Google Shape;405;p37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38100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n w="381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5" name="Google Shape;406;p37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n w="381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6" name="Google Shape;407;p37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n w="38100">
                  <a:solidFill>
                    <a:schemeClr val="tx1"/>
                  </a:solidFill>
                </a:ln>
              </a:endParaRPr>
            </a:p>
          </p:txBody>
        </p:sp>
      </p:grpSp>
      <p:sp>
        <p:nvSpPr>
          <p:cNvPr id="42" name="TextBox 41"/>
          <p:cNvSpPr txBox="1"/>
          <p:nvPr userDrawn="1"/>
        </p:nvSpPr>
        <p:spPr>
          <a:xfrm>
            <a:off x="2051720" y="696856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dirty="0" smtClean="0">
                <a:solidFill>
                  <a:schemeClr val="bg1"/>
                </a:solidFill>
                <a:latin typeface="OCR-A BT" pitchFamily="34" charset="0"/>
                <a:hlinkClick r:id="rId9" action="ppaction://hlinksldjump"/>
              </a:rPr>
              <a:t>Beranda</a:t>
            </a:r>
            <a:endParaRPr lang="en-US" sz="1400" dirty="0">
              <a:solidFill>
                <a:schemeClr val="bg1"/>
              </a:solidFill>
              <a:latin typeface="OCR-A BT" pitchFamily="34" charset="0"/>
            </a:endParaRPr>
          </a:p>
        </p:txBody>
      </p:sp>
      <p:sp>
        <p:nvSpPr>
          <p:cNvPr id="43" name="TextBox 42"/>
          <p:cNvSpPr txBox="1"/>
          <p:nvPr userDrawn="1"/>
        </p:nvSpPr>
        <p:spPr>
          <a:xfrm>
            <a:off x="3959932" y="692696"/>
            <a:ext cx="24842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dirty="0" smtClean="0">
                <a:solidFill>
                  <a:schemeClr val="bg1"/>
                </a:solidFill>
                <a:latin typeface="OCR-A BT" pitchFamily="34" charset="0"/>
              </a:rPr>
              <a:t>Materi</a:t>
            </a:r>
            <a:r>
              <a:rPr lang="id-ID" sz="1400" baseline="0" dirty="0" smtClean="0">
                <a:solidFill>
                  <a:schemeClr val="bg1"/>
                </a:solidFill>
                <a:latin typeface="OCR-A BT" pitchFamily="34" charset="0"/>
              </a:rPr>
              <a:t> Perkuliahan</a:t>
            </a:r>
            <a:endParaRPr lang="en-US" sz="1400" dirty="0">
              <a:solidFill>
                <a:schemeClr val="bg1"/>
              </a:solidFill>
              <a:latin typeface="OCR-A BT" pitchFamily="34" charset="0"/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6768244" y="691347"/>
            <a:ext cx="20522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dirty="0" smtClean="0">
                <a:solidFill>
                  <a:schemeClr val="bg1"/>
                </a:solidFill>
                <a:latin typeface="OCR-A BT" pitchFamily="34" charset="0"/>
              </a:rPr>
              <a:t>Informasi</a:t>
            </a:r>
            <a:r>
              <a:rPr lang="id-ID" sz="1400" baseline="0" dirty="0" smtClean="0">
                <a:solidFill>
                  <a:schemeClr val="bg1"/>
                </a:solidFill>
                <a:latin typeface="OCR-A BT" pitchFamily="34" charset="0"/>
              </a:rPr>
              <a:t> Media</a:t>
            </a:r>
            <a:endParaRPr lang="en-US" sz="1400" dirty="0">
              <a:solidFill>
                <a:schemeClr val="bg1"/>
              </a:solidFill>
              <a:latin typeface="OCR-A BT" pitchFamily="34" charset="0"/>
            </a:endParaRPr>
          </a:p>
        </p:txBody>
      </p:sp>
      <p:sp>
        <p:nvSpPr>
          <p:cNvPr id="46" name="TextBox 45"/>
          <p:cNvSpPr txBox="1"/>
          <p:nvPr userDrawn="1"/>
        </p:nvSpPr>
        <p:spPr>
          <a:xfrm>
            <a:off x="1933027" y="6433591"/>
            <a:ext cx="2710981" cy="307777"/>
          </a:xfrm>
          <a:prstGeom prst="rect">
            <a:avLst/>
          </a:prstGeom>
          <a:solidFill>
            <a:srgbClr val="0EBABE"/>
          </a:solidFill>
        </p:spPr>
        <p:txBody>
          <a:bodyPr wrap="square" rtlCol="0">
            <a:spAutoFit/>
          </a:bodyPr>
          <a:lstStyle/>
          <a:p>
            <a:r>
              <a:rPr lang="id-ID" sz="1400" baseline="0" dirty="0" smtClean="0">
                <a:solidFill>
                  <a:schemeClr val="bg1"/>
                </a:solidFill>
                <a:latin typeface="OCR-A BT" pitchFamily="34" charset="0"/>
              </a:rPr>
              <a:t>      </a:t>
            </a:r>
            <a:r>
              <a:rPr lang="id-ID" sz="1400" dirty="0" smtClean="0">
                <a:solidFill>
                  <a:schemeClr val="bg1"/>
                </a:solidFill>
                <a:latin typeface="OCR-A BT" pitchFamily="34" charset="0"/>
              </a:rPr>
              <a:t> Assyfaginayustikaaa</a:t>
            </a:r>
            <a:endParaRPr lang="en-US" dirty="0">
              <a:solidFill>
                <a:schemeClr val="bg1"/>
              </a:solidFill>
              <a:latin typeface="OCR-A BT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308" y="6433591"/>
            <a:ext cx="276444" cy="275215"/>
          </a:xfrm>
          <a:prstGeom prst="rect">
            <a:avLst/>
          </a:prstGeom>
        </p:spPr>
      </p:pic>
      <p:sp>
        <p:nvSpPr>
          <p:cNvPr id="52" name="TextBox 51"/>
          <p:cNvSpPr txBox="1"/>
          <p:nvPr userDrawn="1"/>
        </p:nvSpPr>
        <p:spPr>
          <a:xfrm>
            <a:off x="4741339" y="6433591"/>
            <a:ext cx="2710981" cy="307777"/>
          </a:xfrm>
          <a:prstGeom prst="rect">
            <a:avLst/>
          </a:prstGeom>
          <a:solidFill>
            <a:srgbClr val="0EBABE"/>
          </a:solidFill>
        </p:spPr>
        <p:txBody>
          <a:bodyPr wrap="square" rtlCol="0">
            <a:spAutoFit/>
          </a:bodyPr>
          <a:lstStyle/>
          <a:p>
            <a:r>
              <a:rPr lang="id-ID" sz="1400" baseline="0" dirty="0" smtClean="0">
                <a:solidFill>
                  <a:schemeClr val="bg1"/>
                </a:solidFill>
                <a:latin typeface="OCR-A BT" pitchFamily="34" charset="0"/>
              </a:rPr>
              <a:t>      </a:t>
            </a:r>
            <a:r>
              <a:rPr lang="id-ID" sz="1400" dirty="0" smtClean="0">
                <a:solidFill>
                  <a:schemeClr val="bg1"/>
                </a:solidFill>
                <a:latin typeface="OCR-A BT" pitchFamily="34" charset="0"/>
              </a:rPr>
              <a:t> sifajamil@gmail.com</a:t>
            </a:r>
            <a:endParaRPr lang="en-US" dirty="0">
              <a:solidFill>
                <a:schemeClr val="bg1"/>
              </a:solidFill>
              <a:latin typeface="OCR-A BT" pitchFamily="34" charset="0"/>
            </a:endParaRPr>
          </a:p>
        </p:txBody>
      </p:sp>
      <p:grpSp>
        <p:nvGrpSpPr>
          <p:cNvPr id="48" name="Google Shape;418;p37"/>
          <p:cNvGrpSpPr/>
          <p:nvPr userDrawn="1"/>
        </p:nvGrpSpPr>
        <p:grpSpPr>
          <a:xfrm>
            <a:off x="4868304" y="6480408"/>
            <a:ext cx="279760" cy="188952"/>
            <a:chOff x="564675" y="1700625"/>
            <a:chExt cx="465200" cy="314200"/>
          </a:xfrm>
        </p:grpSpPr>
        <p:sp>
          <p:nvSpPr>
            <p:cNvPr id="49" name="Google Shape;419;p37"/>
            <p:cNvSpPr/>
            <p:nvPr/>
          </p:nvSpPr>
          <p:spPr>
            <a:xfrm>
              <a:off x="564675" y="1700625"/>
              <a:ext cx="465200" cy="29250"/>
            </a:xfrm>
            <a:custGeom>
              <a:avLst/>
              <a:gdLst/>
              <a:ahLst/>
              <a:cxnLst/>
              <a:rect l="l" t="t" r="r" b="b"/>
              <a:pathLst>
                <a:path w="18608" h="1170" fill="none" extrusionOk="0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w="1217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20;p37"/>
            <p:cNvSpPr/>
            <p:nvPr/>
          </p:nvSpPr>
          <p:spPr>
            <a:xfrm>
              <a:off x="564675" y="1732300"/>
              <a:ext cx="465200" cy="272175"/>
            </a:xfrm>
            <a:custGeom>
              <a:avLst/>
              <a:gdLst/>
              <a:ahLst/>
              <a:cxnLst/>
              <a:rect l="l" t="t" r="r" b="b"/>
              <a:pathLst>
                <a:path w="18608" h="10887" fill="none" extrusionOk="0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w="1217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21;p37"/>
            <p:cNvSpPr/>
            <p:nvPr/>
          </p:nvSpPr>
          <p:spPr>
            <a:xfrm>
              <a:off x="572600" y="2014200"/>
              <a:ext cx="449375" cy="625"/>
            </a:xfrm>
            <a:custGeom>
              <a:avLst/>
              <a:gdLst/>
              <a:ahLst/>
              <a:cxnLst/>
              <a:rect l="l" t="t" r="r" b="b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" name="TextBox 52"/>
          <p:cNvSpPr txBox="1"/>
          <p:nvPr userDrawn="1"/>
        </p:nvSpPr>
        <p:spPr>
          <a:xfrm>
            <a:off x="5724128" y="116632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dirty="0" smtClean="0">
                <a:latin typeface="Century Schoolbook" pitchFamily="18" charset="0"/>
                <a:cs typeface="Arial" pitchFamily="34" charset="0"/>
              </a:rPr>
              <a:t>Mata</a:t>
            </a:r>
            <a:r>
              <a:rPr lang="id-ID" sz="1400" baseline="0" dirty="0" smtClean="0">
                <a:latin typeface="Century Schoolbook" pitchFamily="18" charset="0"/>
                <a:cs typeface="Arial" pitchFamily="34" charset="0"/>
              </a:rPr>
              <a:t> Kuliah Patologi Sosial </a:t>
            </a:r>
            <a:endParaRPr lang="en-US" sz="1400" dirty="0">
              <a:latin typeface="Century Schoolbook" pitchFamily="18" charset="0"/>
              <a:cs typeface="Arial" pitchFamily="34" charset="0"/>
            </a:endParaRPr>
          </a:p>
        </p:txBody>
      </p:sp>
      <p:cxnSp>
        <p:nvCxnSpPr>
          <p:cNvPr id="55" name="Straight Connector 54"/>
          <p:cNvCxnSpPr/>
          <p:nvPr userDrawn="1"/>
        </p:nvCxnSpPr>
        <p:spPr>
          <a:xfrm>
            <a:off x="8172400" y="188640"/>
            <a:ext cx="0" cy="1737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 userDrawn="1"/>
        </p:nvCxnSpPr>
        <p:spPr>
          <a:xfrm>
            <a:off x="5724128" y="188640"/>
            <a:ext cx="0" cy="1737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 userDrawn="1"/>
        </p:nvSpPr>
        <p:spPr>
          <a:xfrm>
            <a:off x="8180784" y="116632"/>
            <a:ext cx="999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dirty="0" smtClean="0">
                <a:latin typeface="Century Schoolbook" pitchFamily="18" charset="0"/>
                <a:cs typeface="Arial" pitchFamily="34" charset="0"/>
                <a:hlinkClick r:id="rId11" action="ppaction://hlinksldjump"/>
              </a:rPr>
              <a:t>Log</a:t>
            </a:r>
            <a:r>
              <a:rPr lang="id-ID" sz="1400" baseline="0" dirty="0" smtClean="0">
                <a:latin typeface="Century Schoolbook" pitchFamily="18" charset="0"/>
                <a:cs typeface="Arial" pitchFamily="34" charset="0"/>
                <a:hlinkClick r:id="rId11" action="ppaction://hlinksldjump"/>
              </a:rPr>
              <a:t> Out</a:t>
            </a:r>
            <a:endParaRPr lang="en-US" sz="1400" dirty="0">
              <a:latin typeface="Century Schoolbook" pitchFamily="18" charset="0"/>
              <a:cs typeface="Arial" pitchFamily="34" charset="0"/>
            </a:endParaRPr>
          </a:p>
        </p:txBody>
      </p:sp>
      <p:sp>
        <p:nvSpPr>
          <p:cNvPr id="60" name="TextBox 59"/>
          <p:cNvSpPr txBox="1"/>
          <p:nvPr userDrawn="1"/>
        </p:nvSpPr>
        <p:spPr>
          <a:xfrm>
            <a:off x="7524328" y="6433591"/>
            <a:ext cx="1584176" cy="307777"/>
          </a:xfrm>
          <a:prstGeom prst="rect">
            <a:avLst/>
          </a:prstGeom>
          <a:solidFill>
            <a:srgbClr val="0EBABE"/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1400" baseline="0" dirty="0" smtClean="0">
                <a:solidFill>
                  <a:schemeClr val="bg1"/>
                </a:solidFill>
                <a:latin typeface="OCR-A BT" pitchFamily="34" charset="0"/>
              </a:rPr>
              <a:t> Enjoy</a:t>
            </a:r>
            <a:endParaRPr lang="en-US" dirty="0">
              <a:solidFill>
                <a:schemeClr val="bg1"/>
              </a:solidFill>
              <a:latin typeface="OCR-A B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928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017EE-B1A3-483F-9A6A-F54658E748D4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4EA6B-A59D-4227-97FA-B0638483E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144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017EE-B1A3-483F-9A6A-F54658E748D4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4EA6B-A59D-4227-97FA-B0638483E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62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017EE-B1A3-483F-9A6A-F54658E748D4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4EA6B-A59D-4227-97FA-B0638483E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627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017EE-B1A3-483F-9A6A-F54658E748D4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4EA6B-A59D-4227-97FA-B0638483E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842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017EE-B1A3-483F-9A6A-F54658E748D4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4EA6B-A59D-4227-97FA-B0638483E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833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017EE-B1A3-483F-9A6A-F54658E748D4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4EA6B-A59D-4227-97FA-B0638483E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65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017EE-B1A3-483F-9A6A-F54658E748D4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4EA6B-A59D-4227-97FA-B0638483E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472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017EE-B1A3-483F-9A6A-F54658E748D4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4EA6B-A59D-4227-97FA-B0638483E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21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017EE-B1A3-483F-9A6A-F54658E748D4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4EA6B-A59D-4227-97FA-B0638483E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294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017EE-B1A3-483F-9A6A-F54658E748D4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4EA6B-A59D-4227-97FA-B0638483E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482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5960" y="3284984"/>
            <a:ext cx="6622504" cy="1586607"/>
          </a:xfrm>
        </p:spPr>
        <p:txBody>
          <a:bodyPr>
            <a:normAutofit/>
          </a:bodyPr>
          <a:lstStyle/>
          <a:p>
            <a:r>
              <a:rPr lang="id-ID" sz="3600" dirty="0" smtClean="0">
                <a:latin typeface="Elephant" pitchFamily="18" charset="0"/>
              </a:rPr>
              <a:t>SELAMAT DATANG </a:t>
            </a:r>
            <a:endParaRPr lang="en-US" sz="3600" dirty="0">
              <a:latin typeface="Elephant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67472" y="4365104"/>
            <a:ext cx="5184576" cy="1752600"/>
          </a:xfrm>
        </p:spPr>
        <p:txBody>
          <a:bodyPr>
            <a:normAutofit fontScale="85000" lnSpcReduction="10000"/>
          </a:bodyPr>
          <a:lstStyle/>
          <a:p>
            <a:r>
              <a:rPr lang="id-ID" sz="3500" dirty="0" smtClean="0">
                <a:solidFill>
                  <a:schemeClr val="tx1"/>
                </a:solidFill>
                <a:latin typeface="Magneto" pitchFamily="82" charset="0"/>
              </a:rPr>
              <a:t>Pembelajaran Menarik</a:t>
            </a:r>
          </a:p>
          <a:p>
            <a:pPr>
              <a:lnSpc>
                <a:spcPct val="110000"/>
              </a:lnSpc>
            </a:pPr>
            <a:r>
              <a:rPr lang="id-ID" sz="2000" dirty="0" smtClean="0">
                <a:solidFill>
                  <a:schemeClr val="tx1"/>
                </a:solidFill>
                <a:latin typeface="Cambria" pitchFamily="18" charset="0"/>
              </a:rPr>
              <a:t>Oleh </a:t>
            </a:r>
          </a:p>
          <a:p>
            <a:pPr>
              <a:lnSpc>
                <a:spcPct val="110000"/>
              </a:lnSpc>
            </a:pPr>
            <a:r>
              <a:rPr lang="id-ID" sz="2000" dirty="0" smtClean="0">
                <a:solidFill>
                  <a:schemeClr val="tx1"/>
                </a:solidFill>
                <a:latin typeface="Cambria" pitchFamily="18" charset="0"/>
              </a:rPr>
              <a:t>Assyfa Gina Yustika</a:t>
            </a:r>
          </a:p>
          <a:p>
            <a:pPr>
              <a:lnSpc>
                <a:spcPct val="110000"/>
              </a:lnSpc>
            </a:pPr>
            <a:r>
              <a:rPr lang="id-ID" sz="2000" dirty="0" smtClean="0">
                <a:solidFill>
                  <a:schemeClr val="tx1"/>
                </a:solidFill>
                <a:latin typeface="Cambria" pitchFamily="18" charset="0"/>
              </a:rPr>
              <a:t>(1703020005)</a:t>
            </a:r>
          </a:p>
          <a:p>
            <a:pPr>
              <a:lnSpc>
                <a:spcPct val="110000"/>
              </a:lnSpc>
            </a:pPr>
            <a:r>
              <a:rPr lang="id-ID" sz="2000" dirty="0" smtClean="0">
                <a:solidFill>
                  <a:schemeClr val="tx1"/>
                </a:solidFill>
                <a:latin typeface="Cambria" pitchFamily="18" charset="0"/>
              </a:rPr>
              <a:t>Bimbingan Penyuluhan Islam</a:t>
            </a:r>
            <a:endParaRPr lang="en-US" sz="2000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256"/>
          <a:stretch/>
        </p:blipFill>
        <p:spPr>
          <a:xfrm>
            <a:off x="2411760" y="1293168"/>
            <a:ext cx="6096000" cy="211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9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11760" y="1844824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67744" y="1340768"/>
            <a:ext cx="6336704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d-ID" sz="2300" i="1" dirty="0">
                <a:latin typeface="Baskerville Old Face" pitchFamily="18" charset="0"/>
              </a:rPr>
              <a:t>Child abuse </a:t>
            </a:r>
            <a:r>
              <a:rPr lang="id-ID" sz="2300" dirty="0">
                <a:latin typeface="Baskerville Old Face" pitchFamily="18" charset="0"/>
              </a:rPr>
              <a:t>adalah suatu tindakan </a:t>
            </a:r>
            <a:r>
              <a:rPr lang="id-ID" sz="2300" b="1" dirty="0">
                <a:latin typeface="Baskerville Old Face" pitchFamily="18" charset="0"/>
              </a:rPr>
              <a:t>kekerasan</a:t>
            </a:r>
            <a:r>
              <a:rPr lang="id-ID" sz="2300" dirty="0">
                <a:latin typeface="Baskerville Old Face" pitchFamily="18" charset="0"/>
              </a:rPr>
              <a:t> yang dilakukan oleh </a:t>
            </a:r>
            <a:r>
              <a:rPr lang="id-ID" sz="2300" b="1" dirty="0">
                <a:latin typeface="Baskerville Old Face" pitchFamily="18" charset="0"/>
              </a:rPr>
              <a:t>orang dewasa </a:t>
            </a:r>
            <a:r>
              <a:rPr lang="id-ID" sz="2300" dirty="0">
                <a:latin typeface="Baskerville Old Face" pitchFamily="18" charset="0"/>
              </a:rPr>
              <a:t>yang seharusnya bertanggung jawab terhadap keamanan dan kesejahteraannya, </a:t>
            </a:r>
            <a:r>
              <a:rPr lang="id-ID" sz="2300" b="1" dirty="0">
                <a:latin typeface="Baskerville Old Face" pitchFamily="18" charset="0"/>
              </a:rPr>
              <a:t>baik itu kekerasan fisik maupun mental</a:t>
            </a:r>
            <a:r>
              <a:rPr lang="id-ID" sz="2300" dirty="0">
                <a:latin typeface="Baskerville Old Face" pitchFamily="18" charset="0"/>
              </a:rPr>
              <a:t> yang </a:t>
            </a:r>
            <a:r>
              <a:rPr lang="id-ID" sz="2300" b="1" dirty="0">
                <a:latin typeface="Baskerville Old Face" pitchFamily="18" charset="0"/>
              </a:rPr>
              <a:t>berakibat pada kerusakan/kerugian lahir dan batin</a:t>
            </a:r>
            <a:r>
              <a:rPr lang="id-ID" sz="2300" dirty="0">
                <a:latin typeface="Baskerville Old Face" pitchFamily="18" charset="0"/>
              </a:rPr>
              <a:t>, dan dikhawatirkan akan berpengaruh pada tumbuh kembang anak dimasa depannya</a:t>
            </a:r>
            <a:endParaRPr lang="en-US" sz="2300" dirty="0">
              <a:latin typeface="Baskerville Old Fac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67744" y="3910702"/>
            <a:ext cx="63367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d-ID" sz="2400" dirty="0">
                <a:latin typeface="Baskerville Old Face" pitchFamily="18" charset="0"/>
              </a:rPr>
              <a:t>Menurut UU perlindungan anak pasal 13 yang dimaksud kekerasan terhadap anak adalah </a:t>
            </a:r>
            <a:r>
              <a:rPr lang="id-ID" sz="2400" b="1" dirty="0" smtClean="0">
                <a:latin typeface="Baskerville Old Face" pitchFamily="18" charset="0"/>
              </a:rPr>
              <a:t>“Diskriminasi</a:t>
            </a:r>
            <a:r>
              <a:rPr lang="id-ID" sz="2400" b="1" dirty="0">
                <a:latin typeface="Baskerville Old Face" pitchFamily="18" charset="0"/>
              </a:rPr>
              <a:t>, eksplotasi baik fisik maupun seksual, penelantaran, kekejaman, kekerasan dan penganiayaan, ketidakadilan, dan perlakuan salah lainnya</a:t>
            </a:r>
            <a:r>
              <a:rPr lang="id-ID" sz="2400" b="1" dirty="0" smtClean="0">
                <a:latin typeface="Baskerville Old Face" pitchFamily="18" charset="0"/>
              </a:rPr>
              <a:t>.”</a:t>
            </a:r>
            <a:endParaRPr lang="en-US" sz="2400" b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50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7704" y="1124744"/>
            <a:ext cx="1728192" cy="45243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1600" dirty="0" smtClean="0">
                <a:latin typeface="Baskerville Old Face" pitchFamily="18" charset="0"/>
              </a:rPr>
              <a:t>KEKERASAN FISIK </a:t>
            </a:r>
          </a:p>
          <a:p>
            <a:pPr algn="just"/>
            <a:r>
              <a:rPr lang="id-ID" sz="1600" dirty="0" smtClean="0">
                <a:latin typeface="Baskerville Old Face" pitchFamily="18" charset="0"/>
              </a:rPr>
              <a:t>Kekerasan </a:t>
            </a:r>
            <a:r>
              <a:rPr lang="id-ID" sz="1600" dirty="0">
                <a:latin typeface="Baskerville Old Face" pitchFamily="18" charset="0"/>
              </a:rPr>
              <a:t>fisik adalah setiap tindakan yang mengakibatkan atau mungkin mengakibatkan kerusakan atau sakit fisik seperti menampar, memeukul, memutar lengan, menusuk, mencekik, ancaman dengan senjata dan pembunuhan</a:t>
            </a:r>
            <a:endParaRPr lang="en-US" sz="1600" dirty="0">
              <a:latin typeface="Baskerville Old Fac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7904" y="1412776"/>
            <a:ext cx="1800200" cy="4755148"/>
          </a:xfrm>
          <a:prstGeom prst="rect">
            <a:avLst/>
          </a:prstGeom>
          <a:solidFill>
            <a:srgbClr val="F5EF7F"/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1500" dirty="0" smtClean="0">
                <a:latin typeface="Baskerville Old Face" pitchFamily="18" charset="0"/>
              </a:rPr>
              <a:t>KEKERASAN PSIKOLOGIS</a:t>
            </a:r>
          </a:p>
          <a:p>
            <a:pPr algn="just"/>
            <a:r>
              <a:rPr lang="id-ID" sz="1500" dirty="0" smtClean="0">
                <a:latin typeface="Baskerville Old Face" pitchFamily="18" charset="0"/>
              </a:rPr>
              <a:t>Kekerasan </a:t>
            </a:r>
            <a:r>
              <a:rPr lang="id-ID" sz="1500" dirty="0">
                <a:latin typeface="Baskerville Old Face" pitchFamily="18" charset="0"/>
              </a:rPr>
              <a:t>psikologis meliputi perilaku yang ditunjukan untuk mengintimidasi dan menganiyaya, mengancam atau menyalah gunakan wewenang, membatasi keluar rumah, mengawasi, mengambil hak asuh anak-anak, merusak benda-benda anak, mengisolasi, agesi verbal dan menghina konstan.</a:t>
            </a:r>
            <a:endParaRPr lang="en-US" sz="1500" dirty="0"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80112" y="1701383"/>
            <a:ext cx="1656184" cy="40318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1600" dirty="0" smtClean="0">
                <a:latin typeface="Baskerville Old Face" pitchFamily="18" charset="0"/>
              </a:rPr>
              <a:t>KEKERASAN SEKSUAL </a:t>
            </a:r>
          </a:p>
          <a:p>
            <a:pPr algn="just"/>
            <a:r>
              <a:rPr lang="id-ID" sz="1600" dirty="0">
                <a:latin typeface="Baskerville Old Face" pitchFamily="18" charset="0"/>
              </a:rPr>
              <a:t>Kekerasan </a:t>
            </a:r>
            <a:r>
              <a:rPr lang="id-ID" sz="1600" dirty="0" smtClean="0">
                <a:latin typeface="Baskerville Old Face" pitchFamily="18" charset="0"/>
              </a:rPr>
              <a:t>seksual seperti </a:t>
            </a:r>
            <a:r>
              <a:rPr lang="id-ID" sz="1600" dirty="0">
                <a:latin typeface="Baskerville Old Face" pitchFamily="18" charset="0"/>
              </a:rPr>
              <a:t>aktifitas seks yang dipaksa melalui ancama, intimidasi atau kekuatan fisik, memaksa perbuatan seksual yang tidak diinginkan atau memaksa berhubungan seks dengan orang lain </a:t>
            </a:r>
            <a:endParaRPr lang="en-US" sz="1600" dirty="0">
              <a:latin typeface="Baskerville Old Fac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08304" y="2132856"/>
            <a:ext cx="1728192" cy="4031873"/>
          </a:xfrm>
          <a:prstGeom prst="rect">
            <a:avLst/>
          </a:prstGeom>
          <a:solidFill>
            <a:srgbClr val="F5EF7F"/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1600" dirty="0" smtClean="0">
                <a:latin typeface="Baskerville Old Face" pitchFamily="18" charset="0"/>
              </a:rPr>
              <a:t>KEKERASAN EKONOMI </a:t>
            </a:r>
          </a:p>
          <a:p>
            <a:pPr algn="just"/>
            <a:r>
              <a:rPr lang="id-ID" sz="1600" dirty="0" smtClean="0">
                <a:latin typeface="Baskerville Old Face" pitchFamily="18" charset="0"/>
              </a:rPr>
              <a:t>Kekerasan </a:t>
            </a:r>
            <a:r>
              <a:rPr lang="id-ID" sz="1600" dirty="0">
                <a:latin typeface="Baskerville Old Face" pitchFamily="18" charset="0"/>
              </a:rPr>
              <a:t>ekonomi meliputi tindakan seperti penolakan dana, penolakan untuk berkontibusi finansial, penolakan makanan dan kebutuha dasar, serta mengontrol akses ke perawatan kesehatan dan pekerjaan</a:t>
            </a:r>
            <a:endParaRPr lang="en-US" sz="1600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67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7864" y="1366897"/>
            <a:ext cx="5688632" cy="20621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id-ID" sz="1600" dirty="0" smtClean="0">
                <a:latin typeface="Baskerville Old Face" pitchFamily="18" charset="0"/>
              </a:rPr>
              <a:t>BERASAL DARI DALAM DIRI ANAK </a:t>
            </a:r>
          </a:p>
          <a:p>
            <a:pPr algn="just"/>
            <a:r>
              <a:rPr lang="id-ID" sz="1600" dirty="0" smtClean="0">
                <a:latin typeface="Baskerville Old Face" pitchFamily="18" charset="0"/>
              </a:rPr>
              <a:t>(</a:t>
            </a:r>
            <a:r>
              <a:rPr lang="id-ID" sz="1600" dirty="0">
                <a:latin typeface="Baskerville Old Face" pitchFamily="18" charset="0"/>
              </a:rPr>
              <a:t>kondisi dan tingkah laku </a:t>
            </a:r>
            <a:r>
              <a:rPr lang="id-ID" sz="1600" dirty="0" smtClean="0">
                <a:latin typeface="Baskerville Old Face" pitchFamily="18" charset="0"/>
              </a:rPr>
              <a:t>anak : </a:t>
            </a:r>
            <a:r>
              <a:rPr lang="id-ID" sz="1600" dirty="0">
                <a:latin typeface="Baskerville Old Face" pitchFamily="18" charset="0"/>
              </a:rPr>
              <a:t>Anak menderita gangguan perkembangan</a:t>
            </a:r>
            <a:r>
              <a:rPr lang="id-ID" sz="1600" dirty="0" smtClean="0">
                <a:latin typeface="Baskerville Old Face" pitchFamily="18" charset="0"/>
              </a:rPr>
              <a:t>,</a:t>
            </a:r>
            <a:r>
              <a:rPr lang="id-ID" sz="1600" dirty="0">
                <a:latin typeface="Baskerville Old Face" pitchFamily="18" charset="0"/>
              </a:rPr>
              <a:t> gangguan tingkah laku, anak yang memiliki perilaku menyimpang </a:t>
            </a:r>
            <a:r>
              <a:rPr lang="id-ID" sz="1600" dirty="0" smtClean="0">
                <a:latin typeface="Baskerville Old Face" pitchFamily="18" charset="0"/>
              </a:rPr>
              <a:t>)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id-ID" sz="1600" dirty="0" smtClean="0">
                <a:latin typeface="Baskerville Old Face" pitchFamily="18" charset="0"/>
              </a:rPr>
              <a:t>KELUARGA /ORANG TUA</a:t>
            </a:r>
          </a:p>
          <a:p>
            <a:pPr algn="just"/>
            <a:r>
              <a:rPr lang="id-ID" sz="1600" dirty="0" smtClean="0">
                <a:latin typeface="Baskerville Old Face" pitchFamily="18" charset="0"/>
              </a:rPr>
              <a:t>(seperti </a:t>
            </a:r>
            <a:r>
              <a:rPr lang="id-ID" sz="1600" dirty="0">
                <a:latin typeface="Baskerville Old Face" pitchFamily="18" charset="0"/>
              </a:rPr>
              <a:t>orang tua yang memiliki pola asuh membesarkan anaknya dengan kekerasan atau penganiayaan, </a:t>
            </a:r>
            <a:r>
              <a:rPr lang="id-ID" sz="1600" dirty="0" smtClean="0">
                <a:latin typeface="Baskerville Old Face" pitchFamily="18" charset="0"/>
              </a:rPr>
              <a:t>orang tua yang stress jadi melampiaskannya ke anak)</a:t>
            </a:r>
            <a:endParaRPr lang="en-US" sz="1600" dirty="0">
              <a:latin typeface="Baskerville Old Fac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47864" y="3610759"/>
            <a:ext cx="5688631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1600" dirty="0" smtClean="0">
                <a:latin typeface="Baskerville Old Face" pitchFamily="18" charset="0"/>
              </a:rPr>
              <a:t>LINGKUNGAN </a:t>
            </a:r>
          </a:p>
          <a:p>
            <a:pPr algn="just"/>
            <a:r>
              <a:rPr lang="id-ID" sz="1600" dirty="0" smtClean="0">
                <a:latin typeface="Baskerville Old Face" pitchFamily="18" charset="0"/>
              </a:rPr>
              <a:t>(Misalnya lingkungan </a:t>
            </a:r>
            <a:r>
              <a:rPr lang="id-ID" sz="1600" dirty="0">
                <a:latin typeface="Baskerville Old Face" pitchFamily="18" charset="0"/>
              </a:rPr>
              <a:t>yang buruk, terdapat sejarah penelantaran anak, dan tingkat kriminalitas yang tinggi dalam </a:t>
            </a:r>
            <a:r>
              <a:rPr lang="id-ID" sz="1600" dirty="0" smtClean="0">
                <a:latin typeface="Baskerville Old Face" pitchFamily="18" charset="0"/>
              </a:rPr>
              <a:t>lngkungan )</a:t>
            </a:r>
            <a:endParaRPr lang="en-US" sz="1600" dirty="0">
              <a:latin typeface="Baskerville Old Face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d-ID" sz="1600" dirty="0" smtClean="0">
                <a:latin typeface="Baskerville Old Face" pitchFamily="18" charset="0"/>
              </a:rPr>
              <a:t>MASSA </a:t>
            </a:r>
          </a:p>
          <a:p>
            <a:pPr algn="just"/>
            <a:r>
              <a:rPr lang="id-ID" sz="1600" dirty="0" smtClean="0">
                <a:latin typeface="Baskerville Old Face" pitchFamily="18" charset="0"/>
              </a:rPr>
              <a:t>(</a:t>
            </a:r>
            <a:r>
              <a:rPr lang="id-ID" sz="1600" dirty="0">
                <a:latin typeface="Baskerville Old Face" pitchFamily="18" charset="0"/>
              </a:rPr>
              <a:t>media ini tentu mempengaruhi penerimaan konsep, sikap, nilai, dan pokok </a:t>
            </a:r>
            <a:r>
              <a:rPr lang="id-ID" sz="1600" dirty="0" smtClean="0">
                <a:latin typeface="Baskerville Old Face" pitchFamily="18" charset="0"/>
              </a:rPr>
              <a:t>moral)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id-ID" sz="1600" dirty="0" smtClean="0">
                <a:latin typeface="Baskerville Old Face" pitchFamily="18" charset="0"/>
              </a:rPr>
              <a:t>BUDAYA </a:t>
            </a:r>
          </a:p>
          <a:p>
            <a:pPr algn="just"/>
            <a:r>
              <a:rPr lang="id-ID" sz="1600" dirty="0" smtClean="0">
                <a:latin typeface="Baskerville Old Face" pitchFamily="18" charset="0"/>
              </a:rPr>
              <a:t>Budaya </a:t>
            </a:r>
            <a:r>
              <a:rPr lang="id-ID" sz="1600" dirty="0">
                <a:latin typeface="Baskerville Old Face" pitchFamily="18" charset="0"/>
              </a:rPr>
              <a:t>yang masih menganut praktek-praktek dengan pemikiran bahwa status anak yang dianggap rendah sehingga ketika anak tidak dapat mematuhi harapan orag tua maka anak harus dihukum</a:t>
            </a:r>
            <a:endParaRPr lang="en-US" sz="1600" dirty="0">
              <a:latin typeface="Baskerville Old Fac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1385656"/>
            <a:ext cx="12241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>
                <a:latin typeface="Bauhaus 93" pitchFamily="82" charset="0"/>
              </a:rPr>
              <a:t>Internal</a:t>
            </a:r>
          </a:p>
          <a:p>
            <a:endParaRPr lang="id-ID" dirty="0">
              <a:latin typeface="Bauhaus 93" pitchFamily="82" charset="0"/>
            </a:endParaRPr>
          </a:p>
          <a:p>
            <a:endParaRPr lang="id-ID" dirty="0" smtClean="0">
              <a:latin typeface="Bauhaus 93" pitchFamily="82" charset="0"/>
            </a:endParaRPr>
          </a:p>
          <a:p>
            <a:endParaRPr lang="id-ID" dirty="0">
              <a:latin typeface="Bauhaus 93" pitchFamily="82" charset="0"/>
            </a:endParaRPr>
          </a:p>
          <a:p>
            <a:endParaRPr lang="id-ID" dirty="0" smtClean="0">
              <a:latin typeface="Bauhaus 93" pitchFamily="82" charset="0"/>
            </a:endParaRPr>
          </a:p>
          <a:p>
            <a:endParaRPr lang="id-ID" dirty="0" smtClean="0">
              <a:latin typeface="Bauhaus 93" pitchFamily="82" charset="0"/>
            </a:endParaRPr>
          </a:p>
          <a:p>
            <a:endParaRPr lang="id-ID" dirty="0">
              <a:latin typeface="Bauhaus 93" pitchFamily="82" charset="0"/>
            </a:endParaRPr>
          </a:p>
          <a:p>
            <a:endParaRPr lang="id-ID" dirty="0" smtClean="0">
              <a:latin typeface="Bauhaus 93" pitchFamily="82" charset="0"/>
            </a:endParaRPr>
          </a:p>
          <a:p>
            <a:r>
              <a:rPr lang="id-ID" dirty="0" smtClean="0">
                <a:latin typeface="Bauhaus 93" pitchFamily="82" charset="0"/>
              </a:rPr>
              <a:t>Eksternal</a:t>
            </a:r>
            <a:endParaRPr lang="en-US" dirty="0">
              <a:latin typeface="Bauhaus 9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15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7704" y="1122185"/>
            <a:ext cx="4464496" cy="30623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d-ID" sz="1900" dirty="0">
                <a:latin typeface="Baskerville Old Face" pitchFamily="18" charset="0"/>
              </a:rPr>
              <a:t>Sementara sanksi bagi orang yang melanggar pasal diatas (pelaku kekerasan/penganiayaan) ditentukan dalam </a:t>
            </a:r>
            <a:endParaRPr lang="id-ID" sz="1900" dirty="0" smtClean="0">
              <a:latin typeface="Baskerville Old Face" pitchFamily="18" charset="0"/>
            </a:endParaRPr>
          </a:p>
          <a:p>
            <a:pPr algn="ctr"/>
            <a:r>
              <a:rPr lang="id-ID" sz="1900" dirty="0">
                <a:latin typeface="Baskerville Old Face" pitchFamily="18" charset="0"/>
              </a:rPr>
              <a:t> </a:t>
            </a:r>
            <a:r>
              <a:rPr lang="id-ID" sz="1900" dirty="0" smtClean="0">
                <a:latin typeface="Baskerville Old Face" pitchFamily="18" charset="0"/>
              </a:rPr>
              <a:t> Pasal </a:t>
            </a:r>
            <a:r>
              <a:rPr lang="id-ID" sz="1900" dirty="0">
                <a:latin typeface="Baskerville Old Face" pitchFamily="18" charset="0"/>
              </a:rPr>
              <a:t>80 UU </a:t>
            </a:r>
            <a:r>
              <a:rPr lang="id-ID" sz="1900" dirty="0" smtClean="0">
                <a:latin typeface="Baskerville Old Face" pitchFamily="18" charset="0"/>
              </a:rPr>
              <a:t>35/2014L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id-ID" sz="1900" dirty="0" smtClean="0">
                <a:latin typeface="Baskerville Old Face" pitchFamily="18" charset="0"/>
              </a:rPr>
              <a:t>Terdapat 4 pasal , setiap pasal memiliki kategori dan hukuman pidana masing-masing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id-ID" sz="2000" dirty="0" smtClean="0">
                <a:latin typeface="Baskerville Old Face" pitchFamily="18" charset="0"/>
              </a:rPr>
              <a:t>Apabila kekerasan dilakukan oleh orang tuanya sendiri : hukuman </a:t>
            </a:r>
            <a:r>
              <a:rPr lang="id-ID" sz="2000" dirty="0">
                <a:latin typeface="Baskerville Old Face" pitchFamily="18" charset="0"/>
              </a:rPr>
              <a:t>ditambah sepertiga dari </a:t>
            </a:r>
            <a:r>
              <a:rPr lang="id-ID" sz="2000" dirty="0" smtClean="0">
                <a:latin typeface="Baskerville Old Face" pitchFamily="18" charset="0"/>
              </a:rPr>
              <a:t>ketentuan</a:t>
            </a:r>
            <a:endParaRPr lang="en-US" sz="1900" dirty="0">
              <a:latin typeface="Baskerville Old Fac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28695" y="4293096"/>
            <a:ext cx="6372200" cy="187743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d-ID" sz="2000" dirty="0" smtClean="0">
                <a:latin typeface="Baskerville Old Face" pitchFamily="18" charset="0"/>
              </a:rPr>
              <a:t>Pasal 76 C UU 35/2014</a:t>
            </a:r>
          </a:p>
          <a:p>
            <a:pPr algn="ctr"/>
            <a:r>
              <a:rPr lang="id-ID" sz="2000" dirty="0" smtClean="0">
                <a:latin typeface="Baskerville Old Face" pitchFamily="18" charset="0"/>
              </a:rPr>
              <a:t>tentang penganiayaan anak</a:t>
            </a:r>
            <a:endParaRPr lang="id-ID" sz="1900" dirty="0" smtClean="0">
              <a:latin typeface="Baskerville Old Face" pitchFamily="18" charset="0"/>
            </a:endParaRPr>
          </a:p>
          <a:p>
            <a:pPr algn="ctr"/>
            <a:r>
              <a:rPr lang="id-ID" sz="1900" dirty="0" smtClean="0">
                <a:latin typeface="Baskerville Old Face" pitchFamily="18" charset="0"/>
              </a:rPr>
              <a:t>Pasal ini </a:t>
            </a:r>
            <a:r>
              <a:rPr lang="id-ID" sz="1900" dirty="0">
                <a:latin typeface="Baskerville Old Face" pitchFamily="18" charset="0"/>
              </a:rPr>
              <a:t>diatur khusus dalam </a:t>
            </a:r>
            <a:r>
              <a:rPr lang="id-ID" sz="1900" dirty="0" smtClean="0">
                <a:latin typeface="Baskerville Old Face" pitchFamily="18" charset="0"/>
              </a:rPr>
              <a:t>yang </a:t>
            </a:r>
            <a:r>
              <a:rPr lang="id-ID" sz="1900" dirty="0">
                <a:latin typeface="Baskerville Old Face" pitchFamily="18" charset="0"/>
              </a:rPr>
              <a:t>berbunyi:</a:t>
            </a:r>
            <a:endParaRPr lang="en-US" sz="1900" dirty="0">
              <a:latin typeface="Baskerville Old Face" pitchFamily="18" charset="0"/>
            </a:endParaRPr>
          </a:p>
          <a:p>
            <a:pPr algn="ctr"/>
            <a:r>
              <a:rPr lang="id-ID" sz="1900" i="1" dirty="0">
                <a:latin typeface="Baskerville Old Face" pitchFamily="18" charset="0"/>
              </a:rPr>
              <a:t>“Setiap orang dilarang menempatkan, membiarkan, melakukan, menyuruh melakukan, atau turut serta melakukan Kekerasan terhadap Anak</a:t>
            </a:r>
            <a:r>
              <a:rPr lang="id-ID" sz="1900" i="1" dirty="0" smtClean="0">
                <a:latin typeface="Baskerville Old Face" pitchFamily="18" charset="0"/>
              </a:rPr>
              <a:t>.”</a:t>
            </a:r>
            <a:endParaRPr lang="en-US" sz="1900" dirty="0">
              <a:latin typeface="Baskerville Old Face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0" r="6107"/>
          <a:stretch/>
        </p:blipFill>
        <p:spPr>
          <a:xfrm>
            <a:off x="6444208" y="1284940"/>
            <a:ext cx="2572722" cy="2576108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349493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1720" y="2881967"/>
            <a:ext cx="6912768" cy="31393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id-ID" sz="2200" dirty="0" smtClean="0">
                <a:latin typeface="Baskerville Old Face" pitchFamily="18" charset="0"/>
              </a:rPr>
              <a:t>Bagi orang tua : selalu meng-update parenting, melupakan masa lalu dan menyayangi anak.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d-ID" sz="2200" dirty="0" smtClean="0">
                <a:latin typeface="Baskerville Old Face" pitchFamily="18" charset="0"/>
              </a:rPr>
              <a:t>Bagi masyarakat : peka terharap kekerasan pada anak,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d-ID" sz="2200" dirty="0" smtClean="0">
                <a:latin typeface="Baskerville Old Face" pitchFamily="18" charset="0"/>
              </a:rPr>
              <a:t>Bagi pemerintah : penyuluhan suami-istri, menindak tegas pelaku dengan hukum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d-ID" sz="2200" dirty="0">
                <a:latin typeface="Baskerville Old Face" pitchFamily="18" charset="0"/>
              </a:rPr>
              <a:t>A</a:t>
            </a:r>
            <a:r>
              <a:rPr lang="id-ID" sz="2200" dirty="0" smtClean="0">
                <a:latin typeface="Baskerville Old Face" pitchFamily="18" charset="0"/>
              </a:rPr>
              <a:t>nak </a:t>
            </a:r>
            <a:r>
              <a:rPr lang="id-ID" sz="2200" dirty="0">
                <a:latin typeface="Baskerville Old Face" pitchFamily="18" charset="0"/>
              </a:rPr>
              <a:t>pun harus diberi pelatihan agar dapat menghindari </a:t>
            </a:r>
            <a:r>
              <a:rPr lang="id-ID" sz="2200" dirty="0" smtClean="0">
                <a:latin typeface="Baskerville Old Face" pitchFamily="18" charset="0"/>
              </a:rPr>
              <a:t>kekerasan : </a:t>
            </a:r>
            <a:r>
              <a:rPr lang="id-ID" sz="2200" dirty="0">
                <a:latin typeface="Baskerville Old Face" pitchFamily="18" charset="0"/>
              </a:rPr>
              <a:t>pemahaman dan ajarkan anak untuk menolak segala perbuatan yang tidak senonoh </a:t>
            </a:r>
            <a:r>
              <a:rPr lang="id-ID" sz="2200" dirty="0" smtClean="0">
                <a:latin typeface="Baskerville Old Face" pitchFamily="18" charset="0"/>
              </a:rPr>
              <a:t>,</a:t>
            </a:r>
            <a:r>
              <a:rPr lang="id-ID" sz="2200" dirty="0">
                <a:latin typeface="Baskerville Old Face" pitchFamily="18" charset="0"/>
              </a:rPr>
              <a:t> Pembekalah ilmu bela diri </a:t>
            </a:r>
            <a:r>
              <a:rPr lang="id-ID" sz="2200" dirty="0" smtClean="0">
                <a:latin typeface="Baskerville Old Face" pitchFamily="18" charset="0"/>
              </a:rPr>
              <a:t>, </a:t>
            </a:r>
            <a:r>
              <a:rPr lang="id-ID" sz="2200" dirty="0">
                <a:latin typeface="Baskerville Old Face" pitchFamily="18" charset="0"/>
              </a:rPr>
              <a:t>membentuk mental juga jasmani yang </a:t>
            </a:r>
            <a:r>
              <a:rPr lang="id-ID" sz="2200" dirty="0" smtClean="0">
                <a:latin typeface="Baskerville Old Face" pitchFamily="18" charset="0"/>
              </a:rPr>
              <a:t>kuat</a:t>
            </a:r>
            <a:endParaRPr lang="en-US" sz="2200" dirty="0">
              <a:latin typeface="Baskerville Old Face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7" y="1175905"/>
            <a:ext cx="6480720" cy="170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20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55776" y="3163878"/>
            <a:ext cx="2664296" cy="3139321"/>
          </a:xfrm>
          <a:prstGeom prst="rect">
            <a:avLst/>
          </a:prstGeom>
          <a:solidFill>
            <a:srgbClr val="F5EF7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d-ID" b="1" dirty="0" smtClean="0"/>
              <a:t>KURATIF </a:t>
            </a:r>
          </a:p>
          <a:p>
            <a:pPr algn="ctr"/>
            <a:endParaRPr lang="id-ID" b="1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id-ID" b="1" dirty="0" smtClean="0"/>
              <a:t>MEDIS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d-ID" b="1" dirty="0" smtClean="0"/>
              <a:t>PEMERIKSAAN MEDIS </a:t>
            </a:r>
          </a:p>
          <a:p>
            <a:r>
              <a:rPr lang="id-ID" b="1" dirty="0" smtClean="0"/>
              <a:t>ANAMNESIS</a:t>
            </a:r>
          </a:p>
          <a:p>
            <a:r>
              <a:rPr lang="id-ID" b="1" dirty="0" smtClean="0"/>
              <a:t>PEMERIKSAAN FISIK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d-ID" b="1" dirty="0" smtClean="0"/>
              <a:t>PEMERIKSAAN PENUNJANG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d-ID" b="1" dirty="0" smtClean="0"/>
              <a:t>PENATALAKSANAAN MEDIK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d-ID" b="1" dirty="0" smtClean="0"/>
              <a:t>MEDIKOLEGAL 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076056" y="1196752"/>
            <a:ext cx="2736304" cy="3693319"/>
          </a:xfrm>
          <a:prstGeom prst="rect">
            <a:avLst/>
          </a:prstGeom>
          <a:solidFill>
            <a:srgbClr val="11D8DD"/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b="1" dirty="0" smtClean="0"/>
              <a:t>REHABILITASIF </a:t>
            </a:r>
          </a:p>
          <a:p>
            <a:pPr algn="ctr"/>
            <a:endParaRPr lang="id-ID" b="1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id-ID" b="1" dirty="0" smtClean="0"/>
              <a:t>MENGEMBALIKAN FUNGSI BIOLOGIS TUBUH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d-ID" b="1" dirty="0" smtClean="0"/>
              <a:t>MENCEGAH TERJADINYA GANGGUAN FISIK DAN MENTAL LEBIH LANJUT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d-ID" b="1" dirty="0" smtClean="0"/>
              <a:t>PENENGANAN MASALAH KEJIWAAN KORBAN DAN PELAKU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d-ID" b="1" dirty="0" smtClean="0"/>
              <a:t>PSIKOSOSIAL 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10"/>
          <a:stretch/>
        </p:blipFill>
        <p:spPr>
          <a:xfrm>
            <a:off x="3195272" y="1273126"/>
            <a:ext cx="1880784" cy="1867842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8404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14" b="26780"/>
          <a:stretch/>
        </p:blipFill>
        <p:spPr>
          <a:xfrm>
            <a:off x="2987824" y="1124744"/>
            <a:ext cx="4824535" cy="12802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62483" y="2912170"/>
            <a:ext cx="7046199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d-ID" sz="2000" dirty="0">
                <a:latin typeface="Baskerville Old Face" pitchFamily="18" charset="0"/>
              </a:rPr>
              <a:t>Perlindungan anak adalah usaha mengadakan kondisi dan situasi yang memungkinkan pelaksanaan hak dan kewajiban anak secara manusiawi positif</a:t>
            </a:r>
            <a:r>
              <a:rPr lang="id-ID" sz="2000" dirty="0" smtClean="0">
                <a:latin typeface="Baskerville Old Face" pitchFamily="18" charset="0"/>
              </a:rPr>
              <a:t>.  </a:t>
            </a:r>
            <a:endParaRPr lang="en-US" sz="2000" dirty="0">
              <a:latin typeface="Baskerville Old Fac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23728" y="4107968"/>
            <a:ext cx="6911815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d-ID" dirty="0" smtClean="0">
                <a:latin typeface="Baskerville Old Face" pitchFamily="18" charset="0"/>
              </a:rPr>
              <a:t>KPAI merupakan lembaga Independen Indonesia yang  </a:t>
            </a:r>
            <a:r>
              <a:rPr lang="id-ID" dirty="0">
                <a:latin typeface="Baskerville Old Face" pitchFamily="18" charset="0"/>
              </a:rPr>
              <a:t>Undang-Undang Nomor 23 tahun 2002 tentang Perlindungan Anak</a:t>
            </a:r>
            <a:r>
              <a:rPr lang="id-ID" dirty="0" smtClean="0">
                <a:latin typeface="Baskerville Old Face" pitchFamily="18" charset="0"/>
              </a:rPr>
              <a:t>. Dalam rangka meningkatkan efektifitas penyelenggaraan perlindungan anak.</a:t>
            </a:r>
            <a:endParaRPr lang="en-US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76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3568" y="4437112"/>
            <a:ext cx="7776864" cy="1152128"/>
          </a:xfrm>
          <a:prstGeom prst="rect">
            <a:avLst/>
          </a:prstGeom>
          <a:solidFill>
            <a:srgbClr val="11D8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d-ID" dirty="0" smtClean="0">
                <a:solidFill>
                  <a:schemeClr val="bg1"/>
                </a:solidFill>
              </a:rPr>
              <a:t>THANK YOU</a:t>
            </a:r>
            <a:br>
              <a:rPr lang="id-ID" dirty="0" smtClean="0">
                <a:solidFill>
                  <a:schemeClr val="bg1"/>
                </a:solidFill>
              </a:rPr>
            </a:br>
            <a:r>
              <a:rPr lang="id-ID" dirty="0" smtClean="0">
                <a:solidFill>
                  <a:schemeClr val="bg1"/>
                </a:solidFill>
              </a:rPr>
              <a:t>FOR COMING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04664"/>
            <a:ext cx="7776864" cy="387901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83568" y="5661248"/>
            <a:ext cx="7776864" cy="4320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64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574</Words>
  <Application>Microsoft Office PowerPoint</Application>
  <PresentationFormat>On-screen Show (4:3)</PresentationFormat>
  <Paragraphs>65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SELAMAT DATANG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FOR COMING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17</cp:revision>
  <dcterms:created xsi:type="dcterms:W3CDTF">2019-12-10T12:53:16Z</dcterms:created>
  <dcterms:modified xsi:type="dcterms:W3CDTF">2019-12-11T10:05:52Z</dcterms:modified>
</cp:coreProperties>
</file>